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erif Display" charset="1" panose="00000000000000000000"/>
      <p:regular r:id="rId12"/>
    </p:embeddedFont>
    <p:embeddedFont>
      <p:font typeface="DM Serif Display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Didact Gothic"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6431" y="9653639"/>
            <a:ext cx="16312099" cy="5210178"/>
          </a:xfrm>
          <a:custGeom>
            <a:avLst/>
            <a:gdLst/>
            <a:ahLst/>
            <a:cxnLst/>
            <a:rect r="r" b="b" t="t" l="l"/>
            <a:pathLst>
              <a:path h="5210178" w="16312099">
                <a:moveTo>
                  <a:pt x="0" y="0"/>
                </a:moveTo>
                <a:lnTo>
                  <a:pt x="16312099" y="0"/>
                </a:lnTo>
                <a:lnTo>
                  <a:pt x="16312099" y="5210178"/>
                </a:lnTo>
                <a:lnTo>
                  <a:pt x="0" y="5210178"/>
                </a:lnTo>
                <a:lnTo>
                  <a:pt x="0" y="0"/>
                </a:lnTo>
                <a:close/>
              </a:path>
            </a:pathLst>
          </a:custGeom>
          <a:blipFill>
            <a:blip r:embed="rId6">
              <a:alphaModFix amt="48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429125"/>
            <a:ext cx="9927118"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a:rPr>
              <a:t>CAPTION </a:t>
            </a:r>
          </a:p>
        </p:txBody>
      </p:sp>
      <p:sp>
        <p:nvSpPr>
          <p:cNvPr name="TextBox 6" id="6"/>
          <p:cNvSpPr txBox="true"/>
          <p:nvPr/>
        </p:nvSpPr>
        <p:spPr>
          <a:xfrm rot="0">
            <a:off x="315055" y="2593346"/>
            <a:ext cx="10128688"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IMAGE</a:t>
            </a:r>
          </a:p>
        </p:txBody>
      </p:sp>
      <p:sp>
        <p:nvSpPr>
          <p:cNvPr name="TextBox 7" id="7"/>
          <p:cNvSpPr txBox="true"/>
          <p:nvPr/>
        </p:nvSpPr>
        <p:spPr>
          <a:xfrm rot="0">
            <a:off x="1704162" y="1078950"/>
            <a:ext cx="4432419"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Presidency University </a:t>
            </a:r>
          </a:p>
        </p:txBody>
      </p:sp>
      <p:sp>
        <p:nvSpPr>
          <p:cNvPr name="TextBox 8" id="8"/>
          <p:cNvSpPr txBox="true"/>
          <p:nvPr/>
        </p:nvSpPr>
        <p:spPr>
          <a:xfrm rot="0">
            <a:off x="2037442" y="6255379"/>
            <a:ext cx="10128688" cy="1562480"/>
          </a:xfrm>
          <a:prstGeom prst="rect">
            <a:avLst/>
          </a:prstGeom>
        </p:spPr>
        <p:txBody>
          <a:bodyPr anchor="t" rtlCol="false" tIns="0" lIns="0" bIns="0" rIns="0">
            <a:spAutoFit/>
          </a:bodyPr>
          <a:lstStyle/>
          <a:p>
            <a:pPr>
              <a:lnSpc>
                <a:spcPts val="11681"/>
              </a:lnSpc>
            </a:pPr>
            <a:r>
              <a:rPr lang="en-US" sz="11799">
                <a:solidFill>
                  <a:srgbClr val="2BB4D4"/>
                </a:solidFill>
                <a:latin typeface="Montserrat Classic"/>
              </a:rPr>
              <a:t>GENERATOR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6535019" y="-1543156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1488" y="1190625"/>
            <a:ext cx="8572512"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CONCLUSION</a:t>
            </a:r>
          </a:p>
        </p:txBody>
      </p:sp>
      <p:sp>
        <p:nvSpPr>
          <p:cNvPr name="TextBox 4" id="4"/>
          <p:cNvSpPr txBox="true"/>
          <p:nvPr/>
        </p:nvSpPr>
        <p:spPr>
          <a:xfrm rot="0">
            <a:off x="618883" y="3056880"/>
            <a:ext cx="16640417" cy="6623685"/>
          </a:xfrm>
          <a:prstGeom prst="rect">
            <a:avLst/>
          </a:prstGeom>
        </p:spPr>
        <p:txBody>
          <a:bodyPr anchor="t" rtlCol="false" tIns="0" lIns="0" bIns="0" rIns="0">
            <a:spAutoFit/>
          </a:bodyPr>
          <a:lstStyle/>
          <a:p>
            <a:pPr>
              <a:lnSpc>
                <a:spcPts val="5280"/>
              </a:lnSpc>
            </a:pPr>
            <a:r>
              <a:rPr lang="en-US" sz="3300">
                <a:solidFill>
                  <a:srgbClr val="2E2E2E"/>
                </a:solidFill>
                <a:latin typeface="Montserrat Classic"/>
              </a:rPr>
              <a:t>This model based on multi label classification using fast Text and CNN, is useful in detecting and extracting objects from image and generate caption according to the provided datasets. We have presented multiple approaches for Image caption Generator like (Convolution neural network, Long short-term memory). </a:t>
            </a:r>
          </a:p>
          <a:p>
            <a:pPr>
              <a:lnSpc>
                <a:spcPts val="5280"/>
              </a:lnSpc>
            </a:pPr>
          </a:p>
          <a:p>
            <a:pPr>
              <a:lnSpc>
                <a:spcPts val="5280"/>
              </a:lnSpc>
            </a:pPr>
            <a:r>
              <a:rPr lang="en-US" sz="3300">
                <a:solidFill>
                  <a:srgbClr val="2E2E2E"/>
                </a:solidFill>
                <a:latin typeface="Montserrat Classic"/>
              </a:rPr>
              <a:t>The model was built on the idea of generating the captions for the input pictures. This model can be used for a variety of applications. In this, we studied about the CNN model, RNN models, LSTM models, and in the end, we validated that the model is generating captions for the input pictures.</a:t>
            </a:r>
          </a:p>
        </p:txBody>
      </p:sp>
      <p:sp>
        <p:nvSpPr>
          <p:cNvPr name="Freeform 5" id="5"/>
          <p:cNvSpPr/>
          <p:nvPr/>
        </p:nvSpPr>
        <p:spPr>
          <a:xfrm flipH="true" flipV="false" rot="8243363">
            <a:off x="8866920" y="-2688935"/>
            <a:ext cx="9148542" cy="7435269"/>
          </a:xfrm>
          <a:custGeom>
            <a:avLst/>
            <a:gdLst/>
            <a:ahLst/>
            <a:cxnLst/>
            <a:rect r="r" b="b" t="t" l="l"/>
            <a:pathLst>
              <a:path h="7435269" w="9148542">
                <a:moveTo>
                  <a:pt x="9148541" y="0"/>
                </a:moveTo>
                <a:lnTo>
                  <a:pt x="0" y="0"/>
                </a:lnTo>
                <a:lnTo>
                  <a:pt x="0" y="7435270"/>
                </a:lnTo>
                <a:lnTo>
                  <a:pt x="9148541" y="7435270"/>
                </a:lnTo>
                <a:lnTo>
                  <a:pt x="9148541"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3892021" y="8202387"/>
            <a:ext cx="9148542" cy="7435269"/>
          </a:xfrm>
          <a:custGeom>
            <a:avLst/>
            <a:gdLst/>
            <a:ahLst/>
            <a:cxnLst/>
            <a:rect r="r" b="b" t="t" l="l"/>
            <a:pathLst>
              <a:path h="7435269" w="9148542">
                <a:moveTo>
                  <a:pt x="9148541" y="0"/>
                </a:moveTo>
                <a:lnTo>
                  <a:pt x="0" y="0"/>
                </a:lnTo>
                <a:lnTo>
                  <a:pt x="0" y="7435269"/>
                </a:lnTo>
                <a:lnTo>
                  <a:pt x="9148541" y="7435269"/>
                </a:lnTo>
                <a:lnTo>
                  <a:pt x="9148541"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58816" y="4068987"/>
            <a:ext cx="6552961" cy="6218013"/>
          </a:xfrm>
          <a:custGeom>
            <a:avLst/>
            <a:gdLst/>
            <a:ahLst/>
            <a:cxnLst/>
            <a:rect r="r" b="b" t="t" l="l"/>
            <a:pathLst>
              <a:path h="6218013" w="6552961">
                <a:moveTo>
                  <a:pt x="0" y="0"/>
                </a:moveTo>
                <a:lnTo>
                  <a:pt x="6552961" y="0"/>
                </a:lnTo>
                <a:lnTo>
                  <a:pt x="6552961" y="6218013"/>
                </a:lnTo>
                <a:lnTo>
                  <a:pt x="0" y="6218013"/>
                </a:lnTo>
                <a:lnTo>
                  <a:pt x="0" y="0"/>
                </a:lnTo>
                <a:close/>
              </a:path>
            </a:pathLst>
          </a:custGeom>
          <a:blipFill>
            <a:blip r:embed="rId4"/>
            <a:stretch>
              <a:fillRect l="0" t="0" r="0" b="0"/>
            </a:stretch>
          </a:blipFill>
        </p:spPr>
      </p:sp>
      <p:sp>
        <p:nvSpPr>
          <p:cNvPr name="TextBox 4" id="4"/>
          <p:cNvSpPr txBox="true"/>
          <p:nvPr/>
        </p:nvSpPr>
        <p:spPr>
          <a:xfrm rot="0">
            <a:off x="747623" y="1926910"/>
            <a:ext cx="15412564" cy="2142077"/>
          </a:xfrm>
          <a:prstGeom prst="rect">
            <a:avLst/>
          </a:prstGeom>
        </p:spPr>
        <p:txBody>
          <a:bodyPr anchor="t" rtlCol="false" tIns="0" lIns="0" bIns="0" rIns="0">
            <a:spAutoFit/>
          </a:bodyPr>
          <a:lstStyle/>
          <a:p>
            <a:pPr>
              <a:lnSpc>
                <a:spcPts val="16175"/>
              </a:lnSpc>
            </a:pPr>
            <a:r>
              <a:rPr lang="en-US" sz="16175" spc="-549">
                <a:solidFill>
                  <a:srgbClr val="004AAD"/>
                </a:solidFill>
                <a:latin typeface="DM Serif Display"/>
              </a:rPr>
              <a:t>THANK YOU</a:t>
            </a:r>
          </a:p>
        </p:txBody>
      </p:sp>
      <p:grpSp>
        <p:nvGrpSpPr>
          <p:cNvPr name="Group 5" id="5"/>
          <p:cNvGrpSpPr/>
          <p:nvPr/>
        </p:nvGrpSpPr>
        <p:grpSpPr>
          <a:xfrm rot="0">
            <a:off x="10923587" y="77320"/>
            <a:ext cx="8423418" cy="5584222"/>
            <a:chOff x="0" y="0"/>
            <a:chExt cx="11231225" cy="7445630"/>
          </a:xfrm>
        </p:grpSpPr>
        <p:sp>
          <p:nvSpPr>
            <p:cNvPr name="TextBox 6" id="6"/>
            <p:cNvSpPr txBox="true"/>
            <p:nvPr/>
          </p:nvSpPr>
          <p:spPr>
            <a:xfrm rot="0">
              <a:off x="0" y="-85725"/>
              <a:ext cx="11231225" cy="973750"/>
            </a:xfrm>
            <a:prstGeom prst="rect">
              <a:avLst/>
            </a:prstGeom>
          </p:spPr>
          <p:txBody>
            <a:bodyPr anchor="t" rtlCol="false" tIns="0" lIns="0" bIns="0" rIns="0">
              <a:spAutoFit/>
            </a:bodyPr>
            <a:lstStyle/>
            <a:p>
              <a:pPr algn="ctr">
                <a:lnSpc>
                  <a:spcPts val="6248"/>
                </a:lnSpc>
              </a:pPr>
            </a:p>
          </p:txBody>
        </p:sp>
        <p:sp>
          <p:nvSpPr>
            <p:cNvPr name="TextBox 7" id="7"/>
            <p:cNvSpPr txBox="true"/>
            <p:nvPr/>
          </p:nvSpPr>
          <p:spPr>
            <a:xfrm rot="0">
              <a:off x="0" y="6722461"/>
              <a:ext cx="11231225" cy="723169"/>
            </a:xfrm>
            <a:prstGeom prst="rect">
              <a:avLst/>
            </a:prstGeom>
          </p:spPr>
          <p:txBody>
            <a:bodyPr anchor="t" rtlCol="false" tIns="0" lIns="0" bIns="0" rIns="0">
              <a:spAutoFit/>
            </a:bodyPr>
            <a:lstStyle/>
            <a:p>
              <a:pPr algn="ctr">
                <a:lnSpc>
                  <a:spcPts val="4686"/>
                </a:lnSpc>
              </a:pPr>
            </a:p>
          </p:txBody>
        </p:sp>
      </p:grpSp>
      <p:sp>
        <p:nvSpPr>
          <p:cNvPr name="Freeform 8" id="8"/>
          <p:cNvSpPr/>
          <p:nvPr/>
        </p:nvSpPr>
        <p:spPr>
          <a:xfrm flipH="false" flipV="false" rot="-1766807">
            <a:off x="10091234" y="-5783668"/>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aphicFrame>
        <p:nvGraphicFramePr>
          <p:cNvPr name="Table 9" id="9"/>
          <p:cNvGraphicFramePr>
            <a:graphicFrameLocks noGrp="true"/>
          </p:cNvGraphicFramePr>
          <p:nvPr/>
        </p:nvGraphicFramePr>
        <p:xfrm>
          <a:off x="1028700" y="4492960"/>
          <a:ext cx="9146270" cy="5367257"/>
        </p:xfrm>
        <a:graphic>
          <a:graphicData uri="http://schemas.openxmlformats.org/drawingml/2006/table">
            <a:tbl>
              <a:tblPr/>
              <a:tblGrid>
                <a:gridCol w="4573135"/>
                <a:gridCol w="4573135"/>
              </a:tblGrid>
              <a:tr h="1414901">
                <a:tc gridSpan="2">
                  <a:txBody>
                    <a:bodyPr anchor="t" rtlCol="false"/>
                    <a:lstStyle/>
                    <a:p>
                      <a:pPr algn="ctr">
                        <a:lnSpc>
                          <a:spcPts val="5459"/>
                        </a:lnSpc>
                        <a:defRPr/>
                      </a:pPr>
                      <a:r>
                        <a:rPr lang="en-US" sz="3900">
                          <a:solidFill>
                            <a:srgbClr val="FFFFFF"/>
                          </a:solidFill>
                          <a:latin typeface="Montserrat Classic Bold"/>
                        </a:rPr>
                        <a:t>Team Members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B8ED2"/>
                    </a:solidFill>
                  </a:tcPr>
                </a:tc>
                <a:tc hMerge="true">
                  <a:txBody>
                    <a:bodyPr anchor="t" rtlCol="false"/>
                    <a:lstStyle/>
                    <a:p>
                      <a:pPr algn="ctr">
                        <a:lnSpc>
                          <a:spcPts val="5459"/>
                        </a:lnSpc>
                        <a:defRPr/>
                      </a:pPr>
                      <a:r>
                        <a:rPr lang="en-US" sz="3900">
                          <a:solidFill>
                            <a:srgbClr val="FFFFFF"/>
                          </a:solidFill>
                          <a:latin typeface="Montserrat Classic Bold"/>
                        </a:rPr>
                        <a:t>Team Members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B8ED2"/>
                    </a:solidFill>
                  </a:tcPr>
                </a:tc>
              </a:tr>
              <a:tr h="988089">
                <a:tc>
                  <a:txBody>
                    <a:bodyPr anchor="t" rtlCol="false"/>
                    <a:lstStyle/>
                    <a:p>
                      <a:pPr algn="ctr">
                        <a:lnSpc>
                          <a:spcPts val="4200"/>
                        </a:lnSpc>
                        <a:defRPr/>
                      </a:pPr>
                      <a:r>
                        <a:rPr lang="en-US" sz="3000">
                          <a:solidFill>
                            <a:srgbClr val="000000"/>
                          </a:solidFill>
                          <a:latin typeface="Montserrat Classic"/>
                        </a:rPr>
                        <a:t>SAI MITHUN B</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20201CSG0034</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JAYANTH SR</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20201CSG0025</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SHARAJ OV</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20201CSG0029</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PRAMOD N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20201CSG0027</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9428177" y="1993394"/>
            <a:ext cx="10884489" cy="8846121"/>
          </a:xfrm>
          <a:custGeom>
            <a:avLst/>
            <a:gdLst/>
            <a:ahLst/>
            <a:cxnLst/>
            <a:rect r="r" b="b" t="t" l="l"/>
            <a:pathLst>
              <a:path h="8846121" w="10884489">
                <a:moveTo>
                  <a:pt x="0" y="0"/>
                </a:moveTo>
                <a:lnTo>
                  <a:pt x="10884488" y="0"/>
                </a:lnTo>
                <a:lnTo>
                  <a:pt x="10884488" y="8846120"/>
                </a:lnTo>
                <a:lnTo>
                  <a:pt x="0" y="884612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10865" y="2150605"/>
            <a:ext cx="13578880" cy="7107695"/>
          </a:xfrm>
          <a:custGeom>
            <a:avLst/>
            <a:gdLst/>
            <a:ahLst/>
            <a:cxnLst/>
            <a:rect r="r" b="b" t="t" l="l"/>
            <a:pathLst>
              <a:path h="7107695" w="13578880">
                <a:moveTo>
                  <a:pt x="0" y="0"/>
                </a:moveTo>
                <a:lnTo>
                  <a:pt x="13578880" y="0"/>
                </a:lnTo>
                <a:lnTo>
                  <a:pt x="13578880" y="7107695"/>
                </a:lnTo>
                <a:lnTo>
                  <a:pt x="0" y="7107695"/>
                </a:lnTo>
                <a:lnTo>
                  <a:pt x="0" y="0"/>
                </a:lnTo>
                <a:close/>
              </a:path>
            </a:pathLst>
          </a:custGeom>
          <a:blipFill>
            <a:blip r:embed="rId4">
              <a:alphaModFix amt="76000"/>
            </a:blip>
            <a:stretch>
              <a:fillRect l="0" t="0" r="0" b="0"/>
            </a:stretch>
          </a:blipFill>
        </p:spPr>
      </p:sp>
      <p:sp>
        <p:nvSpPr>
          <p:cNvPr name="TextBox 4" id="4"/>
          <p:cNvSpPr txBox="true"/>
          <p:nvPr/>
        </p:nvSpPr>
        <p:spPr>
          <a:xfrm rot="0">
            <a:off x="626406" y="483730"/>
            <a:ext cx="16031304" cy="2174255"/>
          </a:xfrm>
          <a:prstGeom prst="rect">
            <a:avLst/>
          </a:prstGeom>
        </p:spPr>
        <p:txBody>
          <a:bodyPr anchor="t" rtlCol="false" tIns="0" lIns="0" bIns="0" rIns="0">
            <a:spAutoFit/>
          </a:bodyPr>
          <a:lstStyle/>
          <a:p>
            <a:pPr>
              <a:lnSpc>
                <a:spcPts val="8361"/>
              </a:lnSpc>
            </a:pPr>
            <a:r>
              <a:rPr lang="en-US" sz="8361">
                <a:solidFill>
                  <a:srgbClr val="004AAD"/>
                </a:solidFill>
                <a:latin typeface="Montserrat Classic Bold"/>
              </a:rPr>
              <a:t>WHAT IS IMAGE CAPTION GENERATOR?</a:t>
            </a:r>
          </a:p>
        </p:txBody>
      </p:sp>
      <p:sp>
        <p:nvSpPr>
          <p:cNvPr name="TextBox 5" id="5"/>
          <p:cNvSpPr txBox="true"/>
          <p:nvPr/>
        </p:nvSpPr>
        <p:spPr>
          <a:xfrm rot="0">
            <a:off x="626406" y="3021109"/>
            <a:ext cx="10535055" cy="6609715"/>
          </a:xfrm>
          <a:prstGeom prst="rect">
            <a:avLst/>
          </a:prstGeom>
        </p:spPr>
        <p:txBody>
          <a:bodyPr anchor="t" rtlCol="false" tIns="0" lIns="0" bIns="0" rIns="0">
            <a:spAutoFit/>
          </a:bodyPr>
          <a:lstStyle/>
          <a:p>
            <a:pPr>
              <a:lnSpc>
                <a:spcPts val="7520"/>
              </a:lnSpc>
            </a:pPr>
            <a:r>
              <a:rPr lang="en-US" sz="4700">
                <a:solidFill>
                  <a:srgbClr val="2BB4D4"/>
                </a:solidFill>
                <a:latin typeface="Montserrat Classic"/>
              </a:rPr>
              <a:t>Image caption generator is a task that involves computer vision and natural language processing concepts to recognize the context of an image and describe them in a natural language like English.</a:t>
            </a:r>
          </a:p>
          <a:p>
            <a:pPr>
              <a:lnSpc>
                <a:spcPts val="7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450388"/>
            <a:ext cx="9359787" cy="7021076"/>
            <a:chOff x="0" y="0"/>
            <a:chExt cx="12479716" cy="9361435"/>
          </a:xfrm>
        </p:grpSpPr>
        <p:pic>
          <p:nvPicPr>
            <p:cNvPr name="Picture 3" id="3"/>
            <p:cNvPicPr>
              <a:picLocks noChangeAspect="true"/>
            </p:cNvPicPr>
            <p:nvPr/>
          </p:nvPicPr>
          <p:blipFill>
            <a:blip r:embed="rId2">
              <a:alphaModFix amt="90000"/>
            </a:blip>
            <a:srcRect l="9083" t="0" r="9083" b="0"/>
            <a:stretch>
              <a:fillRect/>
            </a:stretch>
          </p:blipFill>
          <p:spPr>
            <a:xfrm flipH="false" flipV="false">
              <a:off x="0" y="0"/>
              <a:ext cx="12479716" cy="9361435"/>
            </a:xfrm>
            <a:prstGeom prst="rect">
              <a:avLst/>
            </a:prstGeom>
          </p:spPr>
        </p:pic>
      </p:grpSp>
      <p:sp>
        <p:nvSpPr>
          <p:cNvPr name="TextBox 4" id="4"/>
          <p:cNvSpPr txBox="true"/>
          <p:nvPr/>
        </p:nvSpPr>
        <p:spPr>
          <a:xfrm rot="0">
            <a:off x="269608" y="871662"/>
            <a:ext cx="12230230"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TABLE OF CONTENT</a:t>
            </a:r>
          </a:p>
        </p:txBody>
      </p:sp>
      <p:sp>
        <p:nvSpPr>
          <p:cNvPr name="TextBox 5" id="5"/>
          <p:cNvSpPr txBox="true"/>
          <p:nvPr/>
        </p:nvSpPr>
        <p:spPr>
          <a:xfrm rot="0">
            <a:off x="269608" y="2216746"/>
            <a:ext cx="9885905" cy="6199838"/>
          </a:xfrm>
          <a:prstGeom prst="rect">
            <a:avLst/>
          </a:prstGeom>
        </p:spPr>
        <p:txBody>
          <a:bodyPr anchor="t" rtlCol="false" tIns="0" lIns="0" bIns="0" rIns="0">
            <a:spAutoFit/>
          </a:bodyPr>
          <a:lstStyle/>
          <a:p>
            <a:pPr marL="717318" indent="-358659" lvl="1">
              <a:lnSpc>
                <a:spcPts val="8306"/>
              </a:lnSpc>
              <a:buFont typeface="Arial"/>
              <a:buChar char="•"/>
            </a:pPr>
            <a:r>
              <a:rPr lang="en-US" sz="3322">
                <a:solidFill>
                  <a:srgbClr val="004AAD"/>
                </a:solidFill>
                <a:latin typeface="Montserrat Classic Bold"/>
              </a:rPr>
              <a:t>Abstract</a:t>
            </a:r>
          </a:p>
          <a:p>
            <a:pPr marL="717318" indent="-358659" lvl="1">
              <a:lnSpc>
                <a:spcPts val="8306"/>
              </a:lnSpc>
              <a:buFont typeface="Arial"/>
              <a:buChar char="•"/>
            </a:pPr>
            <a:r>
              <a:rPr lang="en-US" sz="3322">
                <a:solidFill>
                  <a:srgbClr val="004AAD"/>
                </a:solidFill>
                <a:latin typeface="Montserrat Classic Bold"/>
              </a:rPr>
              <a:t>Methodology</a:t>
            </a:r>
          </a:p>
          <a:p>
            <a:pPr marL="717318" indent="-358659" lvl="1">
              <a:lnSpc>
                <a:spcPts val="8306"/>
              </a:lnSpc>
              <a:buFont typeface="Arial"/>
              <a:buChar char="•"/>
            </a:pPr>
            <a:r>
              <a:rPr lang="en-US" sz="3322">
                <a:solidFill>
                  <a:srgbClr val="004AAD"/>
                </a:solidFill>
                <a:latin typeface="Montserrat Classic Bold"/>
              </a:rPr>
              <a:t>Model</a:t>
            </a:r>
          </a:p>
          <a:p>
            <a:pPr marL="717318" indent="-358659" lvl="1">
              <a:lnSpc>
                <a:spcPts val="8306"/>
              </a:lnSpc>
              <a:buFont typeface="Arial"/>
              <a:buChar char="•"/>
            </a:pPr>
            <a:r>
              <a:rPr lang="en-US" sz="3322">
                <a:solidFill>
                  <a:srgbClr val="004AAD"/>
                </a:solidFill>
                <a:latin typeface="Montserrat Classic Bold"/>
              </a:rPr>
              <a:t>Literature Review </a:t>
            </a:r>
          </a:p>
          <a:p>
            <a:pPr marL="717318" indent="-358659" lvl="1">
              <a:lnSpc>
                <a:spcPts val="8306"/>
              </a:lnSpc>
              <a:buFont typeface="Arial"/>
              <a:buChar char="•"/>
            </a:pPr>
            <a:r>
              <a:rPr lang="en-US" sz="3322">
                <a:solidFill>
                  <a:srgbClr val="004AAD"/>
                </a:solidFill>
                <a:latin typeface="Montserrat Classic Bold"/>
              </a:rPr>
              <a:t>Result</a:t>
            </a:r>
          </a:p>
          <a:p>
            <a:pPr marL="717318" indent="-358659" lvl="1">
              <a:lnSpc>
                <a:spcPts val="8306"/>
              </a:lnSpc>
              <a:buFont typeface="Arial"/>
              <a:buChar char="•"/>
            </a:pPr>
            <a:r>
              <a:rPr lang="en-US" sz="3322">
                <a:solidFill>
                  <a:srgbClr val="004AAD"/>
                </a:solidFill>
                <a:latin typeface="Montserrat Classic Bold"/>
              </a:rPr>
              <a:t>Conclusion </a:t>
            </a:r>
          </a:p>
        </p:txBody>
      </p:sp>
      <p:sp>
        <p:nvSpPr>
          <p:cNvPr name="Freeform 6" id="6"/>
          <p:cNvSpPr/>
          <p:nvPr/>
        </p:nvSpPr>
        <p:spPr>
          <a:xfrm flipH="false" flipV="false" rot="-1625759">
            <a:off x="11681095"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662819">
            <a:off x="10177825" y="-3385617"/>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816" y="2137003"/>
            <a:ext cx="12245679" cy="6932250"/>
          </a:xfrm>
          <a:prstGeom prst="rect">
            <a:avLst/>
          </a:prstGeom>
        </p:spPr>
        <p:txBody>
          <a:bodyPr anchor="t" rtlCol="false" tIns="0" lIns="0" bIns="0" rIns="0">
            <a:spAutoFit/>
          </a:bodyPr>
          <a:lstStyle/>
          <a:p>
            <a:pPr marL="740906" indent="-370453" lvl="1">
              <a:lnSpc>
                <a:spcPts val="5490"/>
              </a:lnSpc>
              <a:buFont typeface="Arial"/>
              <a:buChar char="•"/>
            </a:pPr>
            <a:r>
              <a:rPr lang="en-US" sz="3431">
                <a:solidFill>
                  <a:srgbClr val="004AAD"/>
                </a:solidFill>
                <a:latin typeface="Montserrat Classic"/>
              </a:rPr>
              <a:t>For this project, we use CNN and LSTM to become aware of the caption of the image. </a:t>
            </a:r>
          </a:p>
          <a:p>
            <a:pPr marL="740906" indent="-370453" lvl="1">
              <a:lnSpc>
                <a:spcPts val="5490"/>
              </a:lnSpc>
              <a:buFont typeface="Arial"/>
              <a:buChar char="•"/>
            </a:pPr>
            <a:r>
              <a:rPr lang="en-US" sz="3431">
                <a:solidFill>
                  <a:srgbClr val="004AAD"/>
                </a:solidFill>
                <a:latin typeface="Montserrat Classic"/>
              </a:rPr>
              <a:t>Image caption generation is a system that comprehends natural language processing &amp; computer vision standards to recognize the connection of the image in English. </a:t>
            </a:r>
          </a:p>
          <a:p>
            <a:pPr marL="740906" indent="-370453" lvl="1">
              <a:lnSpc>
                <a:spcPts val="5490"/>
              </a:lnSpc>
              <a:buFont typeface="Arial"/>
              <a:buChar char="•"/>
            </a:pPr>
            <a:r>
              <a:rPr lang="en-US" sz="3431">
                <a:solidFill>
                  <a:srgbClr val="004AAD"/>
                </a:solidFill>
                <a:latin typeface="Montserrat Classic"/>
              </a:rPr>
              <a:t>In this research, we cautiously pursue a number of important concepts of photograph captioning and its familiar processes.We also talk about flickr_dataset and CNN used for photo classification.</a:t>
            </a:r>
          </a:p>
        </p:txBody>
      </p:sp>
      <p:sp>
        <p:nvSpPr>
          <p:cNvPr name="Freeform 4" id="4"/>
          <p:cNvSpPr/>
          <p:nvPr/>
        </p:nvSpPr>
        <p:spPr>
          <a:xfrm flipH="true" flipV="false" rot="8905814">
            <a:off x="-6234998" y="10655656"/>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41495" y="4356047"/>
            <a:ext cx="5329879" cy="3862957"/>
          </a:xfrm>
          <a:custGeom>
            <a:avLst/>
            <a:gdLst/>
            <a:ahLst/>
            <a:cxnLst/>
            <a:rect r="r" b="b" t="t" l="l"/>
            <a:pathLst>
              <a:path h="3862957" w="5329879">
                <a:moveTo>
                  <a:pt x="0" y="0"/>
                </a:moveTo>
                <a:lnTo>
                  <a:pt x="5329879" y="0"/>
                </a:lnTo>
                <a:lnTo>
                  <a:pt x="5329879" y="3862957"/>
                </a:lnTo>
                <a:lnTo>
                  <a:pt x="0" y="3862957"/>
                </a:lnTo>
                <a:lnTo>
                  <a:pt x="0" y="0"/>
                </a:lnTo>
                <a:close/>
              </a:path>
            </a:pathLst>
          </a:custGeom>
          <a:blipFill>
            <a:blip r:embed="rId6"/>
            <a:stretch>
              <a:fillRect l="-9333" t="0" r="-1699" b="0"/>
            </a:stretch>
          </a:blipFill>
        </p:spPr>
      </p:sp>
      <p:sp>
        <p:nvSpPr>
          <p:cNvPr name="TextBox 6" id="6"/>
          <p:cNvSpPr txBox="true"/>
          <p:nvPr/>
        </p:nvSpPr>
        <p:spPr>
          <a:xfrm rot="0">
            <a:off x="582990" y="757235"/>
            <a:ext cx="17259300"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11873164" y="-11765755"/>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503" y="6357736"/>
            <a:ext cx="19252106" cy="3929264"/>
          </a:xfrm>
          <a:custGeom>
            <a:avLst/>
            <a:gdLst/>
            <a:ahLst/>
            <a:cxnLst/>
            <a:rect r="r" b="b" t="t" l="l"/>
            <a:pathLst>
              <a:path h="3929264" w="19252106">
                <a:moveTo>
                  <a:pt x="0" y="0"/>
                </a:moveTo>
                <a:lnTo>
                  <a:pt x="19252106" y="0"/>
                </a:lnTo>
                <a:lnTo>
                  <a:pt x="19252106" y="3929264"/>
                </a:lnTo>
                <a:lnTo>
                  <a:pt x="0" y="3929264"/>
                </a:lnTo>
                <a:lnTo>
                  <a:pt x="0" y="0"/>
                </a:lnTo>
                <a:close/>
              </a:path>
            </a:pathLst>
          </a:custGeom>
          <a:blipFill>
            <a:blip r:embed="rId4">
              <a:alphaModFix amt="9999"/>
            </a:blip>
            <a:stretch>
              <a:fillRect l="0" t="-78465" r="0" b="-40560"/>
            </a:stretch>
          </a:blipFill>
        </p:spPr>
      </p:sp>
      <p:sp>
        <p:nvSpPr>
          <p:cNvPr name="TextBox 4" id="4"/>
          <p:cNvSpPr txBox="true"/>
          <p:nvPr/>
        </p:nvSpPr>
        <p:spPr>
          <a:xfrm rot="0">
            <a:off x="285744" y="856156"/>
            <a:ext cx="10797239"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METHODOLOGY </a:t>
            </a:r>
          </a:p>
        </p:txBody>
      </p:sp>
      <p:sp>
        <p:nvSpPr>
          <p:cNvPr name="TextBox 5" id="5"/>
          <p:cNvSpPr txBox="true"/>
          <p:nvPr/>
        </p:nvSpPr>
        <p:spPr>
          <a:xfrm rot="0">
            <a:off x="285744" y="2427086"/>
            <a:ext cx="17716512" cy="7718425"/>
          </a:xfrm>
          <a:prstGeom prst="rect">
            <a:avLst/>
          </a:prstGeom>
        </p:spPr>
        <p:txBody>
          <a:bodyPr anchor="t" rtlCol="false" tIns="0" lIns="0" bIns="0" rIns="0">
            <a:spAutoFit/>
          </a:bodyPr>
          <a:lstStyle/>
          <a:p>
            <a:pPr>
              <a:lnSpc>
                <a:spcPts val="5600"/>
              </a:lnSpc>
            </a:pPr>
            <a:r>
              <a:rPr lang="en-US" sz="3500">
                <a:solidFill>
                  <a:srgbClr val="004AAD"/>
                </a:solidFill>
                <a:latin typeface="Montserrat Classic"/>
              </a:rPr>
              <a:t>We are using CNN to detect different objects in given image and LSTM to predict the sequence of words and in turn generate the caption for given Image.</a:t>
            </a:r>
          </a:p>
          <a:p>
            <a:pPr>
              <a:lnSpc>
                <a:spcPts val="5600"/>
              </a:lnSpc>
            </a:pPr>
          </a:p>
          <a:p>
            <a:pPr>
              <a:lnSpc>
                <a:spcPts val="5600"/>
              </a:lnSpc>
            </a:pPr>
            <a:r>
              <a:rPr lang="en-US" sz="3500">
                <a:solidFill>
                  <a:srgbClr val="004AAD"/>
                </a:solidFill>
                <a:latin typeface="Montserrat Classic"/>
              </a:rPr>
              <a:t>CNN is used for extracting features from the image. CNN-Convolutional Neural networks are specialized deep neural networks which can process the data that has input shape like a 2D matrix.Images are easily represented as a 2D matrix and CNN is very useful in working with images. CNN is basically used for image classifications and identifying if an image is a bird, a plane or human, etc. It scans images from left to right and top to bottom to pull out important features from the image and combines the feature to classify images. It can handle the images that have been translated, rotated, scaled and changes in perspective. </a:t>
            </a:r>
          </a:p>
        </p:txBody>
      </p:sp>
      <p:sp>
        <p:nvSpPr>
          <p:cNvPr name="Freeform 6" id="6"/>
          <p:cNvSpPr/>
          <p:nvPr/>
        </p:nvSpPr>
        <p:spPr>
          <a:xfrm flipH="true" flipV="false" rot="8243363">
            <a:off x="9788880" y="-2018366"/>
            <a:ext cx="9148542" cy="7435269"/>
          </a:xfrm>
          <a:custGeom>
            <a:avLst/>
            <a:gdLst/>
            <a:ahLst/>
            <a:cxnLst/>
            <a:rect r="r" b="b" t="t" l="l"/>
            <a:pathLst>
              <a:path h="7435269" w="9148542">
                <a:moveTo>
                  <a:pt x="9148541" y="0"/>
                </a:moveTo>
                <a:lnTo>
                  <a:pt x="0" y="0"/>
                </a:lnTo>
                <a:lnTo>
                  <a:pt x="0" y="7435269"/>
                </a:lnTo>
                <a:lnTo>
                  <a:pt x="9148541" y="7435269"/>
                </a:lnTo>
                <a:lnTo>
                  <a:pt x="9148541" y="0"/>
                </a:lnTo>
                <a:close/>
              </a:path>
            </a:pathLst>
          </a:custGeom>
          <a:blipFill>
            <a:blip r:embed="rId5">
              <a:alphaModFix amt="6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971254"/>
          </a:xfrm>
          <a:custGeom>
            <a:avLst/>
            <a:gdLst/>
            <a:ahLst/>
            <a:cxnLst/>
            <a:rect r="r" b="b" t="t" l="l"/>
            <a:pathLst>
              <a:path h="8971254" w="18288000">
                <a:moveTo>
                  <a:pt x="0" y="0"/>
                </a:moveTo>
                <a:lnTo>
                  <a:pt x="18288000" y="0"/>
                </a:lnTo>
                <a:lnTo>
                  <a:pt x="18288000" y="8971254"/>
                </a:lnTo>
                <a:lnTo>
                  <a:pt x="0" y="8971254"/>
                </a:lnTo>
                <a:lnTo>
                  <a:pt x="0" y="0"/>
                </a:lnTo>
                <a:close/>
              </a:path>
            </a:pathLst>
          </a:custGeom>
          <a:blipFill>
            <a:blip r:embed="rId2"/>
            <a:stretch>
              <a:fillRect l="0" t="-1603" r="-1539" b="-1603"/>
            </a:stretch>
          </a:blipFill>
        </p:spPr>
      </p:sp>
      <p:sp>
        <p:nvSpPr>
          <p:cNvPr name="Freeform 3" id="3"/>
          <p:cNvSpPr/>
          <p:nvPr/>
        </p:nvSpPr>
        <p:spPr>
          <a:xfrm flipH="false" flipV="false" rot="0">
            <a:off x="-1282725" y="1028700"/>
            <a:ext cx="5388601" cy="2001579"/>
          </a:xfrm>
          <a:custGeom>
            <a:avLst/>
            <a:gdLst/>
            <a:ahLst/>
            <a:cxnLst/>
            <a:rect r="r" b="b" t="t" l="l"/>
            <a:pathLst>
              <a:path h="2001579" w="5388601">
                <a:moveTo>
                  <a:pt x="0" y="0"/>
                </a:moveTo>
                <a:lnTo>
                  <a:pt x="5388601" y="0"/>
                </a:lnTo>
                <a:lnTo>
                  <a:pt x="5388601" y="2001579"/>
                </a:lnTo>
                <a:lnTo>
                  <a:pt x="0" y="2001579"/>
                </a:lnTo>
                <a:lnTo>
                  <a:pt x="0" y="0"/>
                </a:lnTo>
                <a:close/>
              </a:path>
            </a:pathLst>
          </a:custGeom>
          <a:blipFill>
            <a:blip r:embed="rId2"/>
            <a:stretch>
              <a:fillRect l="-9742" t="-365811" r="-237271"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6535019" y="-1543156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0943465" y="-6396240"/>
            <a:ext cx="9148542" cy="7435269"/>
          </a:xfrm>
          <a:custGeom>
            <a:avLst/>
            <a:gdLst/>
            <a:ahLst/>
            <a:cxnLst/>
            <a:rect r="r" b="b" t="t" l="l"/>
            <a:pathLst>
              <a:path h="7435269" w="9148542">
                <a:moveTo>
                  <a:pt x="9148542" y="0"/>
                </a:moveTo>
                <a:lnTo>
                  <a:pt x="0" y="0"/>
                </a:lnTo>
                <a:lnTo>
                  <a:pt x="0" y="7435269"/>
                </a:lnTo>
                <a:lnTo>
                  <a:pt x="9148542" y="7435269"/>
                </a:lnTo>
                <a:lnTo>
                  <a:pt x="914854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1971760"/>
            <a:ext cx="18288000" cy="3313430"/>
          </a:xfrm>
          <a:prstGeom prst="rect">
            <a:avLst/>
          </a:prstGeom>
        </p:spPr>
        <p:txBody>
          <a:bodyPr anchor="t" rtlCol="false" tIns="0" lIns="0" bIns="0" rIns="0">
            <a:spAutoFit/>
          </a:bodyPr>
          <a:lstStyle/>
          <a:p>
            <a:pPr algn="ctr">
              <a:lnSpc>
                <a:spcPts val="5320"/>
              </a:lnSpc>
            </a:pPr>
            <a:r>
              <a:rPr lang="en-US" sz="3800">
                <a:solidFill>
                  <a:srgbClr val="004AAD"/>
                </a:solidFill>
                <a:latin typeface="Canva Sans"/>
              </a:rPr>
              <a:t>CNN-Convolutional Neural networks are specialized deep neural networks which can process the data that has input shape like a 2D matrix. Images are easily represented as a 2D matrix and CNN is very useful in working with images.</a:t>
            </a:r>
          </a:p>
          <a:p>
            <a:pPr algn="ctr">
              <a:lnSpc>
                <a:spcPts val="5320"/>
              </a:lnSpc>
            </a:pPr>
          </a:p>
        </p:txBody>
      </p:sp>
      <p:sp>
        <p:nvSpPr>
          <p:cNvPr name="TextBox 5" id="5"/>
          <p:cNvSpPr txBox="true"/>
          <p:nvPr/>
        </p:nvSpPr>
        <p:spPr>
          <a:xfrm rot="0">
            <a:off x="478732" y="5944870"/>
            <a:ext cx="17330536" cy="3313430"/>
          </a:xfrm>
          <a:prstGeom prst="rect">
            <a:avLst/>
          </a:prstGeom>
        </p:spPr>
        <p:txBody>
          <a:bodyPr anchor="t" rtlCol="false" tIns="0" lIns="0" bIns="0" rIns="0">
            <a:spAutoFit/>
          </a:bodyPr>
          <a:lstStyle/>
          <a:p>
            <a:pPr algn="ctr">
              <a:lnSpc>
                <a:spcPts val="5320"/>
              </a:lnSpc>
            </a:pPr>
            <a:r>
              <a:rPr lang="en-US" sz="3800">
                <a:solidFill>
                  <a:srgbClr val="004AAD"/>
                </a:solidFill>
                <a:latin typeface="Canva Sans"/>
              </a:rPr>
              <a:t>LSTM - Long short term memory, they are a type of RNN(recurrent neural network), which is well suited for sequence prediction problems. LSTM can carry out relevant information throughout the processing of inputs and with a forget gate it discards non-relevant information.</a:t>
            </a:r>
          </a:p>
          <a:p>
            <a:pPr algn="ctr">
              <a:lnSpc>
                <a:spcPts val="53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52603" y="161925"/>
            <a:ext cx="14306697"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a:rPr>
              <a:t>LITERATURE REVIEW </a:t>
            </a:r>
          </a:p>
        </p:txBody>
      </p:sp>
      <p:sp>
        <p:nvSpPr>
          <p:cNvPr name="Freeform 3" id="3"/>
          <p:cNvSpPr/>
          <p:nvPr/>
        </p:nvSpPr>
        <p:spPr>
          <a:xfrm flipH="false" flipV="false" rot="-1930669">
            <a:off x="6942004" y="-562546"/>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4347" y="1371600"/>
            <a:ext cx="15899305" cy="8543592"/>
          </a:xfrm>
          <a:custGeom>
            <a:avLst/>
            <a:gdLst/>
            <a:ahLst/>
            <a:cxnLst/>
            <a:rect r="r" b="b" t="t" l="l"/>
            <a:pathLst>
              <a:path h="8543592" w="15899305">
                <a:moveTo>
                  <a:pt x="0" y="0"/>
                </a:moveTo>
                <a:lnTo>
                  <a:pt x="15899306" y="0"/>
                </a:lnTo>
                <a:lnTo>
                  <a:pt x="15899306" y="8543592"/>
                </a:lnTo>
                <a:lnTo>
                  <a:pt x="0" y="854359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3545571" y="8692372"/>
            <a:ext cx="9148542" cy="7435269"/>
          </a:xfrm>
          <a:custGeom>
            <a:avLst/>
            <a:gdLst/>
            <a:ahLst/>
            <a:cxnLst/>
            <a:rect r="r" b="b" t="t" l="l"/>
            <a:pathLst>
              <a:path h="7435269" w="9148542">
                <a:moveTo>
                  <a:pt x="9148542" y="0"/>
                </a:moveTo>
                <a:lnTo>
                  <a:pt x="0" y="0"/>
                </a:lnTo>
                <a:lnTo>
                  <a:pt x="0" y="7435269"/>
                </a:lnTo>
                <a:lnTo>
                  <a:pt x="9148542" y="7435269"/>
                </a:lnTo>
                <a:lnTo>
                  <a:pt x="9148542"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7203" y="870925"/>
            <a:ext cx="15334596"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a:rPr>
              <a:t>RESULT </a:t>
            </a:r>
          </a:p>
        </p:txBody>
      </p:sp>
      <p:sp>
        <p:nvSpPr>
          <p:cNvPr name="Freeform 4" id="4"/>
          <p:cNvSpPr/>
          <p:nvPr/>
        </p:nvSpPr>
        <p:spPr>
          <a:xfrm flipH="false" flipV="false" rot="-1930669">
            <a:off x="-4793455" y="454153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7203" y="2759259"/>
            <a:ext cx="17093593" cy="6499041"/>
          </a:xfrm>
          <a:custGeom>
            <a:avLst/>
            <a:gdLst/>
            <a:ahLst/>
            <a:cxnLst/>
            <a:rect r="r" b="b" t="t" l="l"/>
            <a:pathLst>
              <a:path h="6499041" w="17093593">
                <a:moveTo>
                  <a:pt x="0" y="0"/>
                </a:moveTo>
                <a:lnTo>
                  <a:pt x="17093594" y="0"/>
                </a:lnTo>
                <a:lnTo>
                  <a:pt x="17093594" y="6499041"/>
                </a:lnTo>
                <a:lnTo>
                  <a:pt x="0" y="6499041"/>
                </a:lnTo>
                <a:lnTo>
                  <a:pt x="0" y="0"/>
                </a:lnTo>
                <a:close/>
              </a:path>
            </a:pathLst>
          </a:custGeom>
          <a:blipFill>
            <a:blip r:embed="rId6"/>
            <a:stretch>
              <a:fillRect l="0" t="-1123" r="0" b="-1123"/>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DAFyUux9gew</dc:identifier>
  <dcterms:modified xsi:type="dcterms:W3CDTF">2011-08-01T06:04:30Z</dcterms:modified>
  <cp:revision>1</cp:revision>
  <dc:title>Image caption generator </dc:title>
</cp:coreProperties>
</file>